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58" r:id="rId5"/>
    <p:sldId id="259" r:id="rId6"/>
    <p:sldId id="269" r:id="rId7"/>
    <p:sldId id="268" r:id="rId8"/>
    <p:sldId id="272" r:id="rId9"/>
    <p:sldId id="270" r:id="rId10"/>
    <p:sldId id="271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479550" y="1981200"/>
            <a:ext cx="762635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4508-84A8-44C1-B3FA-8B9F4B3D5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94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12576" y="2564904"/>
            <a:ext cx="1004460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Министерства</a:t>
            </a: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Президентской республики</a:t>
            </a:r>
            <a:endParaRPr lang="ru-RU" sz="5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39"/>
            <a:ext cx="2520280" cy="24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2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Министерство спорта и охраны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здоровья </a:t>
            </a:r>
          </a:p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призвано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формировать физическую активность учащихся, пропагандировать здоровый образ жизни, способствовать развитию физкультуры и спорта в школе.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t="35004" r="23224" b="19357"/>
          <a:stretch/>
        </p:blipFill>
        <p:spPr>
          <a:xfrm>
            <a:off x="5004505" y="1218554"/>
            <a:ext cx="3961287" cy="256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75" y="3827027"/>
            <a:ext cx="4158945" cy="310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00"/>
            <a:ext cx="4757257" cy="316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-15343" y="4221088"/>
            <a:ext cx="3288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на Творческом отчёте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797848" y="3457695"/>
            <a:ext cx="2374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Кросс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43392" y="6412565"/>
            <a:ext cx="3560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Весёлые старты</a:t>
            </a:r>
          </a:p>
        </p:txBody>
      </p:sp>
    </p:spTree>
    <p:extLst>
      <p:ext uri="{BB962C8B-B14F-4D97-AF65-F5344CB8AC3E}">
        <p14:creationId xmlns:p14="http://schemas.microsoft.com/office/powerpoint/2010/main" val="335912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138"/>
            <a:ext cx="92525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Министерство печати и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информации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Создано с целью обеспечения информированности учащихся о работе ученического самоуправления, Президентской республики и жизнедеятельности всего школьного коллектива, способствует формированию художественного вкуса,  приобретении навыков оформительской этики.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94" y="2429384"/>
            <a:ext cx="5401197" cy="405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P2190022"/>
          <p:cNvPicPr>
            <a:picLocks noChangeAspect="1" noChangeArrowheads="1"/>
          </p:cNvPicPr>
          <p:nvPr/>
        </p:nvPicPr>
        <p:blipFill rotWithShape="1"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11803" b="12740"/>
          <a:stretch/>
        </p:blipFill>
        <p:spPr bwMode="auto">
          <a:xfrm>
            <a:off x="152186" y="4426558"/>
            <a:ext cx="3491708" cy="224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7"/>
          <a:stretch/>
        </p:blipFill>
        <p:spPr>
          <a:xfrm>
            <a:off x="153611" y="2326878"/>
            <a:ext cx="3491708" cy="204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56315" y="1957546"/>
            <a:ext cx="7664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выпускает газету «Голос Активной Молодёжи (ГАМ)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547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Совет классных коллективов (СКК)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является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представительным органом государственной власти. Каждый классный коллектив направляет в СКК своего представителя, который принимает участие в заседаниях Совета, защищает перед Советом интересы учащихся класса, координирует деятельность в классе.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4" y="1832429"/>
            <a:ext cx="4430621" cy="28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sun9-8.userapi.com/c830109/v830109233/1a2ba8/F15ZZXphL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2427"/>
          <a:stretch/>
        </p:blipFill>
        <p:spPr bwMode="auto">
          <a:xfrm rot="16200000">
            <a:off x="5451833" y="1240626"/>
            <a:ext cx="2874853" cy="40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 b="26240"/>
          <a:stretch/>
        </p:blipFill>
        <p:spPr bwMode="auto">
          <a:xfrm>
            <a:off x="2340634" y="4487286"/>
            <a:ext cx="4751487" cy="214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108519" y="5898041"/>
            <a:ext cx="24491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</a:p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«Класс года»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4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211931" y="-1520826"/>
            <a:ext cx="9545638" cy="10401301"/>
            <a:chOff x="-384175" y="-1611313"/>
            <a:chExt cx="9545638" cy="10401301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-384175" y="-128588"/>
              <a:ext cx="9144000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449263" algn="ctr" eaLnBrk="0" hangingPunct="0"/>
              <a:endParaRPr lang="ru-RU" sz="2600" b="1" i="1" dirty="0">
                <a:latin typeface="Times New Roman" pitchFamily="18" charset="0"/>
              </a:endParaRPr>
            </a:p>
            <a:p>
              <a:pPr indent="449263" algn="ctr" eaLnBrk="0" hangingPunct="0"/>
              <a:endParaRPr lang="ru-RU" sz="2600" b="1" i="1" dirty="0">
                <a:latin typeface="Times New Roman" pitchFamily="18" charset="0"/>
              </a:endParaRPr>
            </a:p>
            <a:p>
              <a:pPr indent="449263" algn="ctr" eaLnBrk="0" hangingPunct="0"/>
              <a:endParaRPr lang="ru-RU" sz="1200" b="1" i="1" dirty="0">
                <a:latin typeface="Times New Roman" pitchFamily="18" charset="0"/>
              </a:endParaRPr>
            </a:p>
            <a:p>
              <a:pPr indent="449263" algn="ctr" eaLnBrk="0" hangingPunct="0"/>
              <a:endParaRPr lang="ru-RU" sz="2600" b="1" i="1" dirty="0">
                <a:latin typeface="Times New Roman" pitchFamily="18" charset="0"/>
              </a:endParaRPr>
            </a:p>
            <a:p>
              <a:pPr indent="449263" algn="ctr" eaLnBrk="0" hangingPunct="0"/>
              <a:r>
                <a:rPr lang="ru-RU" sz="2600" b="1" i="1" dirty="0">
                  <a:latin typeface="Times New Roman" pitchFamily="18" charset="0"/>
                  <a:cs typeface="Times New Roman" pitchFamily="18" charset="0"/>
                </a:rPr>
                <a:t>  </a:t>
              </a:r>
              <a:endParaRPr lang="ru-RU" sz="1200" b="1" i="1" dirty="0">
                <a:latin typeface="Times New Roman" pitchFamily="18" charset="0"/>
                <a:cs typeface="Times New Roman" pitchFamily="18" charset="0"/>
              </a:endParaRPr>
            </a:p>
            <a:p>
              <a:pPr indent="449263" algn="ctr" eaLnBrk="0" hangingPunct="0"/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 indent="449263" eaLnBrk="0" hangingPunct="0"/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0" y="3933825"/>
              <a:ext cx="9161463" cy="2406650"/>
              <a:chOff x="-3" y="-3"/>
              <a:chExt cx="6251" cy="1660"/>
            </a:xfrm>
          </p:grpSpPr>
          <p:grpSp>
            <p:nvGrpSpPr>
              <p:cNvPr id="1030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245" cy="1654"/>
                <a:chOff x="0" y="0"/>
                <a:chExt cx="6245" cy="1654"/>
              </a:xfrm>
            </p:grpSpPr>
            <p:grpSp>
              <p:nvGrpSpPr>
                <p:cNvPr id="10303" name="Group 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5" cy="904"/>
                  <a:chOff x="0" y="0"/>
                  <a:chExt cx="925" cy="904"/>
                </a:xfrm>
              </p:grpSpPr>
              <p:sp>
                <p:nvSpPr>
                  <p:cNvPr id="1034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839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5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25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4" name="Group 8"/>
                <p:cNvGrpSpPr>
                  <a:grpSpLocks/>
                </p:cNvGrpSpPr>
                <p:nvPr/>
              </p:nvGrpSpPr>
              <p:grpSpPr bwMode="auto">
                <a:xfrm>
                  <a:off x="925" y="0"/>
                  <a:ext cx="833" cy="904"/>
                  <a:chOff x="925" y="0"/>
                  <a:chExt cx="833" cy="904"/>
                </a:xfrm>
              </p:grpSpPr>
              <p:sp>
                <p:nvSpPr>
                  <p:cNvPr id="1034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968" y="0"/>
                    <a:ext cx="747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4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925" y="0"/>
                    <a:ext cx="833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5" name="Group 11"/>
                <p:cNvGrpSpPr>
                  <a:grpSpLocks/>
                </p:cNvGrpSpPr>
                <p:nvPr/>
              </p:nvGrpSpPr>
              <p:grpSpPr bwMode="auto">
                <a:xfrm>
                  <a:off x="1758" y="0"/>
                  <a:ext cx="772" cy="904"/>
                  <a:chOff x="1758" y="0"/>
                  <a:chExt cx="772" cy="904"/>
                </a:xfrm>
              </p:grpSpPr>
              <p:sp>
                <p:nvSpPr>
                  <p:cNvPr id="1034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0"/>
                    <a:ext cx="686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ru-RU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4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0"/>
                    <a:ext cx="772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6" name="Group 14"/>
                <p:cNvGrpSpPr>
                  <a:grpSpLocks/>
                </p:cNvGrpSpPr>
                <p:nvPr/>
              </p:nvGrpSpPr>
              <p:grpSpPr bwMode="auto">
                <a:xfrm>
                  <a:off x="2530" y="0"/>
                  <a:ext cx="770" cy="904"/>
                  <a:chOff x="2530" y="0"/>
                  <a:chExt cx="770" cy="904"/>
                </a:xfrm>
              </p:grpSpPr>
              <p:sp>
                <p:nvSpPr>
                  <p:cNvPr id="1034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73" y="0"/>
                    <a:ext cx="684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0"/>
                    <a:ext cx="770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7" name="Group 17"/>
                <p:cNvGrpSpPr>
                  <a:grpSpLocks/>
                </p:cNvGrpSpPr>
                <p:nvPr/>
              </p:nvGrpSpPr>
              <p:grpSpPr bwMode="auto">
                <a:xfrm>
                  <a:off x="3300" y="0"/>
                  <a:ext cx="777" cy="904"/>
                  <a:chOff x="3300" y="0"/>
                  <a:chExt cx="777" cy="904"/>
                </a:xfrm>
              </p:grpSpPr>
              <p:sp>
                <p:nvSpPr>
                  <p:cNvPr id="1034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0"/>
                    <a:ext cx="691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0"/>
                    <a:ext cx="777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8" name="Group 20"/>
                <p:cNvGrpSpPr>
                  <a:grpSpLocks/>
                </p:cNvGrpSpPr>
                <p:nvPr/>
              </p:nvGrpSpPr>
              <p:grpSpPr bwMode="auto">
                <a:xfrm>
                  <a:off x="4077" y="0"/>
                  <a:ext cx="747" cy="904"/>
                  <a:chOff x="4077" y="0"/>
                  <a:chExt cx="747" cy="904"/>
                </a:xfrm>
              </p:grpSpPr>
              <p:sp>
                <p:nvSpPr>
                  <p:cNvPr id="1033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0"/>
                    <a:ext cx="661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4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077" y="0"/>
                    <a:ext cx="747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09" name="Group 23"/>
                <p:cNvGrpSpPr>
                  <a:grpSpLocks/>
                </p:cNvGrpSpPr>
                <p:nvPr/>
              </p:nvGrpSpPr>
              <p:grpSpPr bwMode="auto">
                <a:xfrm>
                  <a:off x="4824" y="0"/>
                  <a:ext cx="781" cy="904"/>
                  <a:chOff x="4824" y="0"/>
                  <a:chExt cx="781" cy="904"/>
                </a:xfrm>
              </p:grpSpPr>
              <p:sp>
                <p:nvSpPr>
                  <p:cNvPr id="1033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867" y="0"/>
                    <a:ext cx="695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3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0"/>
                    <a:ext cx="781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0" name="Group 26"/>
                <p:cNvGrpSpPr>
                  <a:grpSpLocks/>
                </p:cNvGrpSpPr>
                <p:nvPr/>
              </p:nvGrpSpPr>
              <p:grpSpPr bwMode="auto">
                <a:xfrm>
                  <a:off x="5605" y="0"/>
                  <a:ext cx="640" cy="904"/>
                  <a:chOff x="5605" y="0"/>
                  <a:chExt cx="640" cy="904"/>
                </a:xfrm>
              </p:grpSpPr>
              <p:sp>
                <p:nvSpPr>
                  <p:cNvPr id="1033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648" y="0"/>
                    <a:ext cx="554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ru-RU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3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605" y="0"/>
                    <a:ext cx="640" cy="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1" name="Group 29"/>
                <p:cNvGrpSpPr>
                  <a:grpSpLocks/>
                </p:cNvGrpSpPr>
                <p:nvPr/>
              </p:nvGrpSpPr>
              <p:grpSpPr bwMode="auto">
                <a:xfrm>
                  <a:off x="0" y="904"/>
                  <a:ext cx="925" cy="750"/>
                  <a:chOff x="0" y="904"/>
                  <a:chExt cx="925" cy="750"/>
                </a:xfrm>
              </p:grpSpPr>
              <p:sp>
                <p:nvSpPr>
                  <p:cNvPr id="1033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904"/>
                    <a:ext cx="839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  <a:endParaRPr lang="ru-RU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3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04"/>
                    <a:ext cx="925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2" name="Group 32"/>
                <p:cNvGrpSpPr>
                  <a:grpSpLocks/>
                </p:cNvGrpSpPr>
                <p:nvPr/>
              </p:nvGrpSpPr>
              <p:grpSpPr bwMode="auto">
                <a:xfrm>
                  <a:off x="925" y="904"/>
                  <a:ext cx="833" cy="750"/>
                  <a:chOff x="925" y="904"/>
                  <a:chExt cx="833" cy="750"/>
                </a:xfrm>
              </p:grpSpPr>
              <p:sp>
                <p:nvSpPr>
                  <p:cNvPr id="1033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968" y="904"/>
                    <a:ext cx="747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3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925" y="904"/>
                    <a:ext cx="833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3" name="Group 35"/>
                <p:cNvGrpSpPr>
                  <a:grpSpLocks/>
                </p:cNvGrpSpPr>
                <p:nvPr/>
              </p:nvGrpSpPr>
              <p:grpSpPr bwMode="auto">
                <a:xfrm>
                  <a:off x="1758" y="904"/>
                  <a:ext cx="772" cy="750"/>
                  <a:chOff x="1758" y="904"/>
                  <a:chExt cx="772" cy="750"/>
                </a:xfrm>
              </p:grpSpPr>
              <p:sp>
                <p:nvSpPr>
                  <p:cNvPr id="10329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904"/>
                    <a:ext cx="686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30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904"/>
                    <a:ext cx="772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4" name="Group 38"/>
                <p:cNvGrpSpPr>
                  <a:grpSpLocks/>
                </p:cNvGrpSpPr>
                <p:nvPr/>
              </p:nvGrpSpPr>
              <p:grpSpPr bwMode="auto">
                <a:xfrm>
                  <a:off x="2530" y="904"/>
                  <a:ext cx="770" cy="750"/>
                  <a:chOff x="2530" y="904"/>
                  <a:chExt cx="770" cy="750"/>
                </a:xfrm>
              </p:grpSpPr>
              <p:sp>
                <p:nvSpPr>
                  <p:cNvPr id="1032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573" y="904"/>
                    <a:ext cx="684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ru-RU" sz="12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2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904"/>
                    <a:ext cx="770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5" name="Group 41"/>
                <p:cNvGrpSpPr>
                  <a:grpSpLocks/>
                </p:cNvGrpSpPr>
                <p:nvPr/>
              </p:nvGrpSpPr>
              <p:grpSpPr bwMode="auto">
                <a:xfrm>
                  <a:off x="3300" y="904"/>
                  <a:ext cx="777" cy="750"/>
                  <a:chOff x="3300" y="904"/>
                  <a:chExt cx="777" cy="750"/>
                </a:xfrm>
              </p:grpSpPr>
              <p:sp>
                <p:nvSpPr>
                  <p:cNvPr id="1032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904"/>
                    <a:ext cx="691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26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904"/>
                    <a:ext cx="777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6" name="Group 44"/>
                <p:cNvGrpSpPr>
                  <a:grpSpLocks/>
                </p:cNvGrpSpPr>
                <p:nvPr/>
              </p:nvGrpSpPr>
              <p:grpSpPr bwMode="auto">
                <a:xfrm>
                  <a:off x="4077" y="904"/>
                  <a:ext cx="747" cy="750"/>
                  <a:chOff x="4077" y="904"/>
                  <a:chExt cx="747" cy="750"/>
                </a:xfrm>
              </p:grpSpPr>
              <p:sp>
                <p:nvSpPr>
                  <p:cNvPr id="1032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904"/>
                    <a:ext cx="661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2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077" y="904"/>
                    <a:ext cx="747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7" name="Group 47"/>
                <p:cNvGrpSpPr>
                  <a:grpSpLocks/>
                </p:cNvGrpSpPr>
                <p:nvPr/>
              </p:nvGrpSpPr>
              <p:grpSpPr bwMode="auto">
                <a:xfrm>
                  <a:off x="4824" y="904"/>
                  <a:ext cx="781" cy="750"/>
                  <a:chOff x="4824" y="904"/>
                  <a:chExt cx="781" cy="750"/>
                </a:xfrm>
              </p:grpSpPr>
              <p:sp>
                <p:nvSpPr>
                  <p:cNvPr id="10321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867" y="904"/>
                    <a:ext cx="695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2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904"/>
                    <a:ext cx="781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8" name="Group 50"/>
                <p:cNvGrpSpPr>
                  <a:grpSpLocks/>
                </p:cNvGrpSpPr>
                <p:nvPr/>
              </p:nvGrpSpPr>
              <p:grpSpPr bwMode="auto">
                <a:xfrm>
                  <a:off x="5605" y="904"/>
                  <a:ext cx="640" cy="750"/>
                  <a:chOff x="5605" y="904"/>
                  <a:chExt cx="640" cy="750"/>
                </a:xfrm>
              </p:grpSpPr>
              <p:sp>
                <p:nvSpPr>
                  <p:cNvPr id="1031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648" y="904"/>
                    <a:ext cx="554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 eaLnBrk="0" hangingPunct="0"/>
                    <a:endParaRPr lang="ru-RU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32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5605" y="904"/>
                    <a:ext cx="640" cy="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302" name="Rectangle 53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6251" cy="1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4" name="Rectangle 54"/>
            <p:cNvSpPr>
              <a:spLocks noChangeArrowheads="1"/>
            </p:cNvSpPr>
            <p:nvPr/>
          </p:nvSpPr>
          <p:spPr bwMode="auto">
            <a:xfrm>
              <a:off x="1325341" y="5976556"/>
              <a:ext cx="1508125" cy="719137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</a:rPr>
                <a:t>Конфликтная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</a:rPr>
                <a:t>комиссия</a:t>
              </a:r>
            </a:p>
          </p:txBody>
        </p:sp>
        <p:sp>
          <p:nvSpPr>
            <p:cNvPr id="5125" name="Rectangle 55"/>
            <p:cNvSpPr>
              <a:spLocks noChangeArrowheads="1"/>
            </p:cNvSpPr>
            <p:nvPr/>
          </p:nvSpPr>
          <p:spPr bwMode="auto">
            <a:xfrm>
              <a:off x="3623419" y="5970205"/>
              <a:ext cx="1371600" cy="725488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Биржа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труда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5126" name="Rectangle 56"/>
            <p:cNvSpPr>
              <a:spLocks noChangeArrowheads="1"/>
            </p:cNvSpPr>
            <p:nvPr/>
          </p:nvSpPr>
          <p:spPr bwMode="auto">
            <a:xfrm>
              <a:off x="5868988" y="5876925"/>
              <a:ext cx="1295400" cy="720725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Музей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5127" name="Oval 57"/>
            <p:cNvSpPr>
              <a:spLocks noChangeArrowheads="1"/>
            </p:cNvSpPr>
            <p:nvPr/>
          </p:nvSpPr>
          <p:spPr bwMode="auto">
            <a:xfrm>
              <a:off x="1557029" y="4722668"/>
              <a:ext cx="1512888" cy="1138238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Порядка и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дисциплины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5128" name="Oval 58"/>
            <p:cNvSpPr>
              <a:spLocks noChangeArrowheads="1"/>
            </p:cNvSpPr>
            <p:nvPr/>
          </p:nvSpPr>
          <p:spPr bwMode="auto">
            <a:xfrm>
              <a:off x="2580921" y="3889231"/>
              <a:ext cx="1295400" cy="106680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Финансов</a:t>
              </a:r>
            </a:p>
          </p:txBody>
        </p:sp>
        <p:sp>
          <p:nvSpPr>
            <p:cNvPr id="5129" name="Oval 59"/>
            <p:cNvSpPr>
              <a:spLocks noChangeArrowheads="1"/>
            </p:cNvSpPr>
            <p:nvPr/>
          </p:nvSpPr>
          <p:spPr bwMode="auto">
            <a:xfrm>
              <a:off x="179388" y="3357563"/>
              <a:ext cx="1295400" cy="106680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Образова-</a:t>
              </a:r>
              <a:endParaRPr lang="ru-RU" b="1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5130" name="Oval 60"/>
            <p:cNvSpPr>
              <a:spLocks noChangeArrowheads="1"/>
            </p:cNvSpPr>
            <p:nvPr/>
          </p:nvSpPr>
          <p:spPr bwMode="auto">
            <a:xfrm>
              <a:off x="3618682" y="4695825"/>
              <a:ext cx="1295400" cy="106680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5131" name="Oval 61"/>
            <p:cNvSpPr>
              <a:spLocks noChangeArrowheads="1"/>
            </p:cNvSpPr>
            <p:nvPr/>
          </p:nvSpPr>
          <p:spPr bwMode="auto">
            <a:xfrm>
              <a:off x="4618301" y="3859799"/>
              <a:ext cx="1441450" cy="1131888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Печати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информации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5132" name="Oval 62"/>
            <p:cNvSpPr>
              <a:spLocks noChangeArrowheads="1"/>
            </p:cNvSpPr>
            <p:nvPr/>
          </p:nvSpPr>
          <p:spPr bwMode="auto">
            <a:xfrm>
              <a:off x="5867400" y="4652963"/>
              <a:ext cx="1295400" cy="106680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Культуры</a:t>
              </a:r>
              <a:endPara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5133" name="Oval 63"/>
            <p:cNvSpPr>
              <a:spLocks noChangeArrowheads="1"/>
            </p:cNvSpPr>
            <p:nvPr/>
          </p:nvSpPr>
          <p:spPr bwMode="auto">
            <a:xfrm>
              <a:off x="7164388" y="3429000"/>
              <a:ext cx="1295400" cy="1066800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Шефской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помощи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4" name="Oval 64"/>
            <p:cNvSpPr>
              <a:spLocks noChangeArrowheads="1"/>
            </p:cNvSpPr>
            <p:nvPr/>
          </p:nvSpPr>
          <p:spPr bwMode="auto">
            <a:xfrm>
              <a:off x="7524750" y="5229225"/>
              <a:ext cx="1295400" cy="1152525"/>
            </a:xfrm>
            <a:prstGeom prst="ellipse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Спорта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охраны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здоровья</a:t>
              </a:r>
            </a:p>
          </p:txBody>
        </p:sp>
        <p:sp>
          <p:nvSpPr>
            <p:cNvPr id="10277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627313" y="-1611313"/>
              <a:ext cx="3590925" cy="1040130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Президентский Совет</a:t>
              </a: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</a:p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ru-RU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 </a:t>
              </a:r>
            </a:p>
            <a:p>
              <a:pPr algn="ctr"/>
              <a:endPara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78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477838" y="549275"/>
              <a:ext cx="8281987" cy="22685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000" kern="10" dirty="0" smtClean="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Общешкольная </a:t>
              </a:r>
              <a:r>
                <a:rPr lang="ru-RU" sz="4000" kern="10" dirty="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конференция граждан</a:t>
              </a:r>
            </a:p>
            <a:p>
              <a:pPr algn="ctr"/>
              <a:endParaRPr lang="ru-RU" sz="4000" kern="10" dirty="0">
                <a:ln w="1841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endParaRPr lang="ru-RU" sz="4000" kern="10" dirty="0">
                <a:ln w="1841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endParaRPr lang="ru-RU" sz="4000" kern="10" dirty="0">
                <a:ln w="1841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endParaRPr lang="ru-RU" sz="4000" kern="10" dirty="0">
                <a:ln w="1841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r>
                <a:rPr lang="ru-RU" sz="4000" kern="10" dirty="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</a:p>
          </p:txBody>
        </p:sp>
        <p:sp>
          <p:nvSpPr>
            <p:cNvPr id="5137" name="AutoShape 67"/>
            <p:cNvSpPr>
              <a:spLocks noChangeArrowheads="1"/>
            </p:cNvSpPr>
            <p:nvPr/>
          </p:nvSpPr>
          <p:spPr bwMode="auto">
            <a:xfrm>
              <a:off x="4437063" y="1628775"/>
              <a:ext cx="142875" cy="287338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138" name="AutoShape 68"/>
            <p:cNvSpPr>
              <a:spLocks noChangeArrowheads="1"/>
            </p:cNvSpPr>
            <p:nvPr/>
          </p:nvSpPr>
          <p:spPr bwMode="auto">
            <a:xfrm rot="-3298310">
              <a:off x="5759450" y="2312988"/>
              <a:ext cx="142875" cy="358775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139" name="AutoShape 69"/>
            <p:cNvSpPr>
              <a:spLocks noChangeArrowheads="1"/>
            </p:cNvSpPr>
            <p:nvPr/>
          </p:nvSpPr>
          <p:spPr bwMode="auto">
            <a:xfrm>
              <a:off x="4437063" y="2389188"/>
              <a:ext cx="146050" cy="647700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140" name="AutoShape 70"/>
            <p:cNvSpPr>
              <a:spLocks noChangeArrowheads="1"/>
            </p:cNvSpPr>
            <p:nvPr/>
          </p:nvSpPr>
          <p:spPr bwMode="auto">
            <a:xfrm rot="3807841">
              <a:off x="2051050" y="2349501"/>
              <a:ext cx="142875" cy="355600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141" name="AutoShape 71"/>
            <p:cNvSpPr>
              <a:spLocks noChangeArrowheads="1"/>
            </p:cNvSpPr>
            <p:nvPr/>
          </p:nvSpPr>
          <p:spPr bwMode="auto">
            <a:xfrm>
              <a:off x="4416425" y="1001713"/>
              <a:ext cx="144463" cy="287337"/>
            </a:xfrm>
            <a:prstGeom prst="up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10284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3492500" y="1271588"/>
              <a:ext cx="2181225" cy="3571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Президент</a:t>
              </a:r>
            </a:p>
          </p:txBody>
        </p:sp>
        <p:sp>
          <p:nvSpPr>
            <p:cNvPr id="10285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2233613" y="1892300"/>
              <a:ext cx="4391025" cy="433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Президентский совет</a:t>
              </a:r>
            </a:p>
          </p:txBody>
        </p:sp>
        <p:sp>
          <p:nvSpPr>
            <p:cNvPr id="10286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684213" y="2492375"/>
              <a:ext cx="904875" cy="431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С К К</a:t>
              </a:r>
            </a:p>
          </p:txBody>
        </p:sp>
        <p:sp>
          <p:nvSpPr>
            <p:cNvPr id="10287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5364163" y="2636838"/>
              <a:ext cx="3455987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Паспортный стол</a:t>
              </a:r>
            </a:p>
          </p:txBody>
        </p:sp>
        <p:sp>
          <p:nvSpPr>
            <p:cNvPr id="10288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2643188" y="3176588"/>
              <a:ext cx="3960812" cy="5032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8415">
                    <a:solidFill>
                      <a:srgbClr val="00206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effectLst>
                    <a:outerShdw blurRad="635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/>
                  <a:cs typeface="Times New Roman"/>
                </a:rPr>
                <a:t>Министерства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6525" y="-128588"/>
              <a:ext cx="63373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u="sng" dirty="0">
                  <a:ln w="18415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СТРУКТУРА</a:t>
              </a: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H="1">
              <a:off x="1449388" y="3446463"/>
              <a:ext cx="1042987" cy="16033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 flipH="1">
              <a:off x="2232025" y="3575050"/>
              <a:ext cx="417513" cy="100647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 flipH="1">
              <a:off x="3492500" y="3679825"/>
              <a:ext cx="282575" cy="21113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4178300" y="3679825"/>
              <a:ext cx="130175" cy="10160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4437063" y="3679825"/>
              <a:ext cx="341312" cy="21113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5980113" y="3589338"/>
              <a:ext cx="534987" cy="99218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6732588" y="3446463"/>
              <a:ext cx="503237" cy="8096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>
              <a:off x="6372225" y="3679825"/>
              <a:ext cx="1371600" cy="156845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9270" y="4495800"/>
              <a:ext cx="1508125" cy="719137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</a:rPr>
                <a:t>Актив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</a:rPr>
                <a:t> библиотеки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49343" y="4981745"/>
              <a:ext cx="128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Полезных дел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 flipV="1">
              <a:off x="6624638" y="5517233"/>
              <a:ext cx="62716" cy="459323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V="1">
              <a:off x="2260049" y="5624247"/>
              <a:ext cx="0" cy="352309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>
              <a:stCxn id="5125" idx="0"/>
            </p:cNvCxnSpPr>
            <p:nvPr/>
          </p:nvCxnSpPr>
          <p:spPr>
            <a:xfrm flipH="1" flipV="1">
              <a:off x="4308475" y="5566231"/>
              <a:ext cx="744" cy="403974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flipV="1">
              <a:off x="827088" y="4229216"/>
              <a:ext cx="0" cy="352309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16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6632"/>
            <a:ext cx="6345237" cy="608013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министерства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59632" y="828263"/>
            <a:ext cx="736441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избранный из числа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граждан 9-11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02007" y="3070707"/>
            <a:ext cx="512454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Советник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(вмешивается в работу по мере необходимости)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32729" y="1931934"/>
            <a:ext cx="67675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1-2 представителя от класса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512838" y="2701375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(всего 15-20 человек в каждом министерстве)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4581128"/>
            <a:ext cx="91440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Министерства осуществляют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исполнительную власть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государстве и организуют творческую деятельность классных коллективов,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отдельных 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граждан </a:t>
            </a:r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своим направлениям.</a:t>
            </a:r>
            <a:endParaRPr lang="ru-RU" sz="2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6870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utoUpdateAnimBg="0"/>
      <p:bldP spid="2765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образования</a:t>
            </a:r>
            <a:endParaRPr lang="ru-RU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создается с целью формирования устойчивого интереса к знаниям, ответственного отношения  к учебной деятельности, расширения кругозора учащихся и воспитания потребности в совершенствовании своей личности.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06845"/>
              </p:ext>
            </p:extLst>
          </p:nvPr>
        </p:nvGraphicFramePr>
        <p:xfrm>
          <a:off x="-25508" y="3185788"/>
          <a:ext cx="9144000" cy="192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800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u="sng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Соглашение</a:t>
                      </a:r>
                    </a:p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Я,___________________________________________________, </a:t>
                      </a:r>
                      <a:r>
                        <a:rPr lang="ru-RU" sz="12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ученик_________класса</a:t>
                      </a: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гражданин Президентской республики, подписывая данное соглашение, беру на себя следующие обязательства:</a:t>
                      </a:r>
                    </a:p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-не нарушать дисциплину на уроках (записи в тетради поведения)</a:t>
                      </a:r>
                    </a:p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-не нарушать дисциплину на переменах (запись дежурных)</a:t>
                      </a:r>
                    </a:p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-повысить, исправить оценки по __________________________________________________ _________________________________________________________________________________________________</a:t>
                      </a:r>
                    </a:p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В случае невыполнения данного соглашения, я несу ответственность перед Министерством образования.</a:t>
                      </a:r>
                    </a:p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Министра Образования:                                               Личная подпись:</a:t>
                      </a:r>
                    </a:p>
                    <a:p>
                      <a:pPr algn="just"/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подписания соглашения:                                            Дата выполнения соглашения:</a:t>
                      </a:r>
                      <a:endParaRPr lang="ru-RU" sz="12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61" marR="91461" marT="45706" marB="45706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pp.userapi.com/c845323/v845323335/10383b/Azb0ISunL3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4" b="22697"/>
          <a:stretch/>
        </p:blipFill>
        <p:spPr bwMode="auto">
          <a:xfrm>
            <a:off x="28244" y="1474003"/>
            <a:ext cx="9036496" cy="17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44" y="147400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проектов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pp.userapi.com/c831408/v831408751/6f78d/wOp7bcaqfY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" y="5157192"/>
            <a:ext cx="2266140" cy="16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12865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«Живая классика»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pp.userapi.com/c831408/v831408867/17b43/nNtBtLIda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44" y="5157192"/>
            <a:ext cx="2253112" cy="168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0085" y="512865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Предметные недели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pp.userapi.com/c840638/v840638126/71b68/rNx9SZ5sFq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14932" r="2920" b="9302"/>
          <a:stretch/>
        </p:blipFill>
        <p:spPr bwMode="auto">
          <a:xfrm>
            <a:off x="6869547" y="5128651"/>
            <a:ext cx="2229326" cy="17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69547" y="650847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«Ученик года»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pp.userapi.com/c840423/v840423248/280f9/1KyfFKUOxt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10839"/>
          <a:stretch/>
        </p:blipFill>
        <p:spPr bwMode="auto">
          <a:xfrm>
            <a:off x="4716016" y="5195090"/>
            <a:ext cx="2033927" cy="16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4448" y="650847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«Дебаты»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финансов</a:t>
            </a:r>
          </a:p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призвано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вести строгий учет и распределение финансовых средств, заработанных гражданами, перевод денег в школьную валюту (велесы) и распределение их в соответствии с существующим положением.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pp.userapi.com/c638630/v638630667/222a0/v5_WkpN8B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3" b="15342"/>
          <a:stretch/>
        </p:blipFill>
        <p:spPr bwMode="auto">
          <a:xfrm>
            <a:off x="6372200" y="1508105"/>
            <a:ext cx="26075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834302/v834302007/843d8/StYQZW27XA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25385" r="13452" b="26668"/>
          <a:stretch/>
        </p:blipFill>
        <p:spPr bwMode="auto">
          <a:xfrm>
            <a:off x="107504" y="1700808"/>
            <a:ext cx="33868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0027/v840027853/5c519/bjwT31PmVm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3600400" cy="23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34400/v834400573/6a6c7/gNkLeYlWJi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45" y="1932199"/>
            <a:ext cx="2645539" cy="17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5896452"/>
            <a:ext cx="30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Ведомость министерства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3088" y="3691069"/>
            <a:ext cx="30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Ярмарка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3210" y="4725144"/>
            <a:ext cx="303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Печатаем велесы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(работа 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министерстве)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7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Министерство порядка и дисциплины</a:t>
            </a:r>
          </a:p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призвано способствовать воспитанию сознательной дисциплины и культуры поведения  граждан в школе и вне ее, выполнению всеми школьниками Устава школы, Конституции и Законов Президентской республики, Правил внутреннего распорядка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pp.userapi.com/c306103/v306103307/6c76/yM0HoYpuHI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26117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userapi.com/c850120/v850120473/3f414/AQ_9zCN675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10513" r="2570" b="13631"/>
          <a:stretch/>
        </p:blipFill>
        <p:spPr bwMode="auto">
          <a:xfrm rot="10800000">
            <a:off x="165835" y="2403539"/>
            <a:ext cx="5325130" cy="318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6062" y="6413669"/>
            <a:ext cx="30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Школьная форма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09" y="5525395"/>
            <a:ext cx="487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Экран дежурства и поведения классов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7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культуры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организует досуг граждан Президентской республики во внеурочное время, способствует развитию и укреплению межличностных отношений, формированию  общей культуры, расширению кругозора и интересов учащихся.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66034"/>
            <a:ext cx="3384377" cy="253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6.userapi.com/c840531/v840531478/40569/59DMDg8zP9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9659"/>
            <a:ext cx="4680520" cy="31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92" y="4221539"/>
            <a:ext cx="3929616" cy="261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797152"/>
            <a:ext cx="303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Новогодней сказки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6193929"/>
            <a:ext cx="303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«Адресаты любви»,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Посвящено М. Лермонтову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4760" y="4150821"/>
            <a:ext cx="303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Выступление на Творческом отчёте</a:t>
            </a:r>
          </a:p>
        </p:txBody>
      </p:sp>
    </p:spTree>
    <p:extLst>
      <p:ext uri="{BB962C8B-B14F-4D97-AF65-F5344CB8AC3E}">
        <p14:creationId xmlns:p14="http://schemas.microsoft.com/office/powerpoint/2010/main" val="31816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Министерство шефской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помощи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призвано осуществлять связь между младшими и старшими  гражданами Президентской республики, основанную на заботе, внимании и взаимоуважении, готовит младших школьников (несовершеннолетних граждан 1-4 классов) к добровольному участию в большом круге самоуправления.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8"/>
          <a:stretch/>
        </p:blipFill>
        <p:spPr bwMode="auto">
          <a:xfrm>
            <a:off x="6084168" y="1939257"/>
            <a:ext cx="2914328" cy="4761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10856"/>
          <a:stretch/>
        </p:blipFill>
        <p:spPr bwMode="auto">
          <a:xfrm>
            <a:off x="251520" y="2231605"/>
            <a:ext cx="5472608" cy="417715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52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531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Министерство полезных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дел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призвано способствовать воспитанию трудолюбия, бережного отношения к школьному имуществу и общественной собственности, организации общественно значимых дел и пополнению школьного банка денежной массой.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22" y="1999650"/>
            <a:ext cx="2997025" cy="224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9697" r="17727" b="27071"/>
          <a:stretch/>
        </p:blipFill>
        <p:spPr>
          <a:xfrm>
            <a:off x="107505" y="1876725"/>
            <a:ext cx="3960440" cy="243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pp.userapi.com/c847220/v847220785/53aba/6ZjjZoBwN_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b="8978"/>
          <a:stretch/>
        </p:blipFill>
        <p:spPr bwMode="auto">
          <a:xfrm>
            <a:off x="7055516" y="1999650"/>
            <a:ext cx="2162824" cy="2247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5567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 труд приветствуется и оплачивается валютой республики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228184" y="3987746"/>
            <a:ext cx="3560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макулатуры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087725" y="3963363"/>
            <a:ext cx="3560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Уборка вокруг школы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pp.userapi.com/c847220/v847220785/53ad5/T101MpGZ9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1" y="4321785"/>
            <a:ext cx="1880173" cy="25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37335/v837335114/65f73/cox4v6G0s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0079"/>
            <a:ext cx="3978517" cy="22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07504" y="6459350"/>
            <a:ext cx="3978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отряда «Зелёный патруль»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s://pp.userapi.com/c840725/v840725139/77640/TA-owcz_tx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55" y="4340079"/>
            <a:ext cx="2452093" cy="21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158410" y="6459350"/>
            <a:ext cx="2645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01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540</Words>
  <Application>Microsoft Office PowerPoint</Application>
  <PresentationFormat>Экран (4:3)</PresentationFormat>
  <Paragraphs>142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Состав министерства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2018-10-01T11:38:11Z</dcterms:created>
  <dcterms:modified xsi:type="dcterms:W3CDTF">2018-10-02T14:20:01Z</dcterms:modified>
</cp:coreProperties>
</file>